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4" r:id="rId2"/>
    <p:sldId id="261" r:id="rId3"/>
    <p:sldId id="262" r:id="rId4"/>
    <p:sldId id="277" r:id="rId5"/>
    <p:sldId id="278" r:id="rId6"/>
    <p:sldId id="272" r:id="rId7"/>
    <p:sldId id="275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390E85-DB6F-417C-9151-DF57082B3121}" v="16" dt="2024-07-28T22:37:15.046"/>
  </p1510:revLst>
</p1510:revInfo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lly Marina Calixto Camargo" userId="8902db81-4b7e-4100-b2dd-f31a5938f7fa" providerId="ADAL" clId="{EF390E85-DB6F-417C-9151-DF57082B3121}"/>
    <pc:docChg chg="custSel delSld modSld modMainMaster">
      <pc:chgData name="Zully Marina Calixto Camargo" userId="8902db81-4b7e-4100-b2dd-f31a5938f7fa" providerId="ADAL" clId="{EF390E85-DB6F-417C-9151-DF57082B3121}" dt="2024-07-28T22:45:55.699" v="83" actId="20577"/>
      <pc:docMkLst>
        <pc:docMk/>
      </pc:docMkLst>
      <pc:sldChg chg="modSp mod">
        <pc:chgData name="Zully Marina Calixto Camargo" userId="8902db81-4b7e-4100-b2dd-f31a5938f7fa" providerId="ADAL" clId="{EF390E85-DB6F-417C-9151-DF57082B3121}" dt="2024-07-28T22:31:11.627" v="27" actId="20577"/>
        <pc:sldMkLst>
          <pc:docMk/>
          <pc:sldMk cId="2784789770" sldId="261"/>
        </pc:sldMkLst>
        <pc:graphicFrameChg chg="modGraphic">
          <ac:chgData name="Zully Marina Calixto Camargo" userId="8902db81-4b7e-4100-b2dd-f31a5938f7fa" providerId="ADAL" clId="{EF390E85-DB6F-417C-9151-DF57082B3121}" dt="2024-07-28T22:31:11.627" v="27" actId="20577"/>
          <ac:graphicFrameMkLst>
            <pc:docMk/>
            <pc:sldMk cId="2784789770" sldId="261"/>
            <ac:graphicFrameMk id="4" creationId="{0509DC56-76C5-954E-E557-85D58DD87799}"/>
          </ac:graphicFrameMkLst>
        </pc:graphicFrameChg>
      </pc:sldChg>
      <pc:sldChg chg="modSp mod">
        <pc:chgData name="Zully Marina Calixto Camargo" userId="8902db81-4b7e-4100-b2dd-f31a5938f7fa" providerId="ADAL" clId="{EF390E85-DB6F-417C-9151-DF57082B3121}" dt="2024-07-28T22:35:54.371" v="56" actId="1076"/>
        <pc:sldMkLst>
          <pc:docMk/>
          <pc:sldMk cId="3966199510" sldId="262"/>
        </pc:sldMkLst>
        <pc:spChg chg="mod">
          <ac:chgData name="Zully Marina Calixto Camargo" userId="8902db81-4b7e-4100-b2dd-f31a5938f7fa" providerId="ADAL" clId="{EF390E85-DB6F-417C-9151-DF57082B3121}" dt="2024-07-28T22:34:59.027" v="43" actId="21"/>
          <ac:spMkLst>
            <pc:docMk/>
            <pc:sldMk cId="3966199510" sldId="262"/>
            <ac:spMk id="4" creationId="{8BC3C114-7B29-643D-DD4B-CD831BA8F86B}"/>
          </ac:spMkLst>
        </pc:spChg>
        <pc:spChg chg="mod">
          <ac:chgData name="Zully Marina Calixto Camargo" userId="8902db81-4b7e-4100-b2dd-f31a5938f7fa" providerId="ADAL" clId="{EF390E85-DB6F-417C-9151-DF57082B3121}" dt="2024-07-28T22:35:40.846" v="53" actId="1076"/>
          <ac:spMkLst>
            <pc:docMk/>
            <pc:sldMk cId="3966199510" sldId="262"/>
            <ac:spMk id="10" creationId="{7811F326-6E41-444D-B962-4F8BDDD37A82}"/>
          </ac:spMkLst>
        </pc:spChg>
        <pc:picChg chg="mod">
          <ac:chgData name="Zully Marina Calixto Camargo" userId="8902db81-4b7e-4100-b2dd-f31a5938f7fa" providerId="ADAL" clId="{EF390E85-DB6F-417C-9151-DF57082B3121}" dt="2024-07-28T22:35:54.371" v="56" actId="1076"/>
          <ac:picMkLst>
            <pc:docMk/>
            <pc:sldMk cId="3966199510" sldId="262"/>
            <ac:picMk id="7" creationId="{3CD97961-0BBB-E9F0-8EFB-34CEC9D196D6}"/>
          </ac:picMkLst>
        </pc:picChg>
        <pc:picChg chg="mod">
          <ac:chgData name="Zully Marina Calixto Camargo" userId="8902db81-4b7e-4100-b2dd-f31a5938f7fa" providerId="ADAL" clId="{EF390E85-DB6F-417C-9151-DF57082B3121}" dt="2024-07-28T22:35:19.892" v="50" actId="14100"/>
          <ac:picMkLst>
            <pc:docMk/>
            <pc:sldMk cId="3966199510" sldId="262"/>
            <ac:picMk id="13" creationId="{6B322AD7-5CA2-650A-AFB8-09ECA53563A1}"/>
          </ac:picMkLst>
        </pc:picChg>
        <pc:picChg chg="mod">
          <ac:chgData name="Zully Marina Calixto Camargo" userId="8902db81-4b7e-4100-b2dd-f31a5938f7fa" providerId="ADAL" clId="{EF390E85-DB6F-417C-9151-DF57082B3121}" dt="2024-07-28T22:35:15.117" v="49" actId="1076"/>
          <ac:picMkLst>
            <pc:docMk/>
            <pc:sldMk cId="3966199510" sldId="262"/>
            <ac:picMk id="17" creationId="{9445D3D9-5492-5637-BDCB-5D092DDE08C9}"/>
          </ac:picMkLst>
        </pc:picChg>
        <pc:picChg chg="mod">
          <ac:chgData name="Zully Marina Calixto Camargo" userId="8902db81-4b7e-4100-b2dd-f31a5938f7fa" providerId="ADAL" clId="{EF390E85-DB6F-417C-9151-DF57082B3121}" dt="2024-07-28T22:35:50.046" v="55" actId="1076"/>
          <ac:picMkLst>
            <pc:docMk/>
            <pc:sldMk cId="3966199510" sldId="262"/>
            <ac:picMk id="22" creationId="{D1106FF5-4BA4-6479-5A60-46984D30B734}"/>
          </ac:picMkLst>
        </pc:picChg>
        <pc:picChg chg="mod">
          <ac:chgData name="Zully Marina Calixto Camargo" userId="8902db81-4b7e-4100-b2dd-f31a5938f7fa" providerId="ADAL" clId="{EF390E85-DB6F-417C-9151-DF57082B3121}" dt="2024-07-28T22:35:43.664" v="54" actId="1076"/>
          <ac:picMkLst>
            <pc:docMk/>
            <pc:sldMk cId="3966199510" sldId="262"/>
            <ac:picMk id="1026" creationId="{B997EFB4-CD34-229E-2944-26272ADCB9C2}"/>
          </ac:picMkLst>
        </pc:picChg>
      </pc:sldChg>
      <pc:sldChg chg="modSp mod">
        <pc:chgData name="Zully Marina Calixto Camargo" userId="8902db81-4b7e-4100-b2dd-f31a5938f7fa" providerId="ADAL" clId="{EF390E85-DB6F-417C-9151-DF57082B3121}" dt="2024-07-28T22:45:55.699" v="83" actId="20577"/>
        <pc:sldMkLst>
          <pc:docMk/>
          <pc:sldMk cId="4094247" sldId="272"/>
        </pc:sldMkLst>
        <pc:graphicFrameChg chg="modGraphic">
          <ac:chgData name="Zully Marina Calixto Camargo" userId="8902db81-4b7e-4100-b2dd-f31a5938f7fa" providerId="ADAL" clId="{EF390E85-DB6F-417C-9151-DF57082B3121}" dt="2024-07-28T22:45:55.699" v="83" actId="20577"/>
          <ac:graphicFrameMkLst>
            <pc:docMk/>
            <pc:sldMk cId="4094247" sldId="272"/>
            <ac:graphicFrameMk id="4" creationId="{2BA90FBE-E638-3FE3-5F52-D60D47750007}"/>
          </ac:graphicFrameMkLst>
        </pc:graphicFrameChg>
      </pc:sldChg>
      <pc:sldChg chg="modSp">
        <pc:chgData name="Zully Marina Calixto Camargo" userId="8902db81-4b7e-4100-b2dd-f31a5938f7fa" providerId="ADAL" clId="{EF390E85-DB6F-417C-9151-DF57082B3121}" dt="2024-07-28T22:36:17.596" v="62"/>
        <pc:sldMkLst>
          <pc:docMk/>
          <pc:sldMk cId="4153450818" sldId="277"/>
        </pc:sldMkLst>
        <pc:spChg chg="mod">
          <ac:chgData name="Zully Marina Calixto Camargo" userId="8902db81-4b7e-4100-b2dd-f31a5938f7fa" providerId="ADAL" clId="{EF390E85-DB6F-417C-9151-DF57082B3121}" dt="2024-07-28T22:36:10.709" v="58"/>
          <ac:spMkLst>
            <pc:docMk/>
            <pc:sldMk cId="4153450818" sldId="277"/>
            <ac:spMk id="10" creationId="{E575DDFF-B037-EE0B-8036-877FC3494A3D}"/>
          </ac:spMkLst>
        </pc:spChg>
        <pc:spChg chg="mod">
          <ac:chgData name="Zully Marina Calixto Camargo" userId="8902db81-4b7e-4100-b2dd-f31a5938f7fa" providerId="ADAL" clId="{EF390E85-DB6F-417C-9151-DF57082B3121}" dt="2024-07-28T22:36:17.596" v="62"/>
          <ac:spMkLst>
            <pc:docMk/>
            <pc:sldMk cId="4153450818" sldId="277"/>
            <ac:spMk id="36" creationId="{BDE2B55A-CE23-38AE-30B2-B929BBA544F1}"/>
          </ac:spMkLst>
        </pc:spChg>
      </pc:sldChg>
      <pc:sldChg chg="modSp del">
        <pc:chgData name="Zully Marina Calixto Camargo" userId="8902db81-4b7e-4100-b2dd-f31a5938f7fa" providerId="ADAL" clId="{EF390E85-DB6F-417C-9151-DF57082B3121}" dt="2024-07-28T22:37:43.816" v="65" actId="47"/>
        <pc:sldMkLst>
          <pc:docMk/>
          <pc:sldMk cId="4136460190" sldId="279"/>
        </pc:sldMkLst>
        <pc:spChg chg="mod">
          <ac:chgData name="Zully Marina Calixto Camargo" userId="8902db81-4b7e-4100-b2dd-f31a5938f7fa" providerId="ADAL" clId="{EF390E85-DB6F-417C-9151-DF57082B3121}" dt="2024-07-28T22:37:15.046" v="64"/>
          <ac:spMkLst>
            <pc:docMk/>
            <pc:sldMk cId="4136460190" sldId="279"/>
            <ac:spMk id="6" creationId="{1802625E-42F2-D7C3-4787-8F69EF3D9B4B}"/>
          </ac:spMkLst>
        </pc:spChg>
      </pc:sldChg>
      <pc:sldMasterChg chg="modSldLayout">
        <pc:chgData name="Zully Marina Calixto Camargo" userId="8902db81-4b7e-4100-b2dd-f31a5938f7fa" providerId="ADAL" clId="{EF390E85-DB6F-417C-9151-DF57082B3121}" dt="2024-07-28T22:19:41.599" v="2" actId="1076"/>
        <pc:sldMasterMkLst>
          <pc:docMk/>
          <pc:sldMasterMk cId="2152040058" sldId="2147483648"/>
        </pc:sldMasterMkLst>
        <pc:sldLayoutChg chg="delSp modSp mod">
          <pc:chgData name="Zully Marina Calixto Camargo" userId="8902db81-4b7e-4100-b2dd-f31a5938f7fa" providerId="ADAL" clId="{EF390E85-DB6F-417C-9151-DF57082B3121}" dt="2024-07-28T22:19:41.599" v="2" actId="1076"/>
          <pc:sldLayoutMkLst>
            <pc:docMk/>
            <pc:sldMasterMk cId="2152040058" sldId="2147483648"/>
            <pc:sldLayoutMk cId="3906172480" sldId="2147483649"/>
          </pc:sldLayoutMkLst>
          <pc:picChg chg="del">
            <ac:chgData name="Zully Marina Calixto Camargo" userId="8902db81-4b7e-4100-b2dd-f31a5938f7fa" providerId="ADAL" clId="{EF390E85-DB6F-417C-9151-DF57082B3121}" dt="2024-07-28T22:19:37.348" v="1" actId="478"/>
            <ac:picMkLst>
              <pc:docMk/>
              <pc:sldMasterMk cId="2152040058" sldId="2147483648"/>
              <pc:sldLayoutMk cId="3906172480" sldId="2147483649"/>
              <ac:picMk id="9" creationId="{28551509-18A7-8C16-DEF4-373B6BB8C85E}"/>
            </ac:picMkLst>
          </pc:picChg>
          <pc:picChg chg="mod">
            <ac:chgData name="Zully Marina Calixto Camargo" userId="8902db81-4b7e-4100-b2dd-f31a5938f7fa" providerId="ADAL" clId="{EF390E85-DB6F-417C-9151-DF57082B3121}" dt="2024-07-28T22:19:41.599" v="2" actId="1076"/>
            <ac:picMkLst>
              <pc:docMk/>
              <pc:sldMasterMk cId="2152040058" sldId="2147483648"/>
              <pc:sldLayoutMk cId="3906172480" sldId="2147483649"/>
              <ac:picMk id="10" creationId="{9371124A-24EE-A23C-A87D-EC338D29BDD5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E846-964E-478C-AA63-EEFC5E18E070}" type="datetimeFigureOut">
              <a:rPr lang="es-ES" smtClean="0"/>
              <a:t>29/07/2024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80D4-7A5A-4CDB-B409-ABE533486B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09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918E-5EA8-11C4-C897-1475C883D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7D113-4F5D-13A3-8098-ACAD3FCFF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01DF4-FDEB-8A09-0A27-BFD3746F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E366-8242-424F-8402-4E0933C83F4A}" type="datetime1">
              <a:rPr lang="es-ES" smtClean="0"/>
              <a:t>29/07/2024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86D3B-61EA-A6BE-8596-6F01BF23D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EEA45-AF3C-052F-62ED-007A2B2F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6346C39-3AA6-E64C-94CF-F060F93C26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13" y="-446110"/>
            <a:ext cx="2637534" cy="203809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371124A-24EE-A23C-A87D-EC338D29BD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733" cy="68581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26B2C46-A61E-5056-262C-66E54B823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</a:blip>
          <a:srcRect r="27251"/>
          <a:stretch/>
        </p:blipFill>
        <p:spPr>
          <a:xfrm>
            <a:off x="10242550" y="1573501"/>
            <a:ext cx="19494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7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AD73-0934-A613-222C-CB4A1BF2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DF75B-F28A-4721-ADD0-6FB14AADA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C5F90-182F-DA47-1830-34274CAA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899-B22E-4B58-B331-D91C579DA2AA}" type="datetime1">
              <a:rPr lang="es-ES" smtClean="0"/>
              <a:t>29/07/2024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D1073-E153-9BE8-4DC1-10A7657F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8EE9C-DC58-18CC-D169-80A7768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73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ADFC0-DD45-9E9C-AD11-D1AE2871F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E7225-0504-C905-6629-0D9CF412C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21951-46F7-BF39-C1C7-EC812244B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0669-A536-4B75-8F83-A058D2F5EA49}" type="datetime1">
              <a:rPr lang="es-ES" smtClean="0"/>
              <a:t>29/07/2024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C544C-64C8-C0A2-8BEC-CF801356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3AACA-9B28-FB6D-D399-934449FF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73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AD4A-7BDB-4389-AF53-0C76E06D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92F8-4223-651D-6A9D-8077391E6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8D7CF-1A15-BD0B-508A-ABD48BD7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78DE-B9FC-417A-826B-CB1415D5599E}" type="datetime1">
              <a:rPr lang="es-ES" smtClean="0"/>
              <a:t>29/07/2024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553F7-55AA-5FBF-1F82-9F291277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4942-8707-DAF3-5FD5-8F1246F3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5793AD-9841-BB4F-A10E-EFC9C9C848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48A407F-D595-7745-93BD-461A6D7EAD85}"/>
              </a:ext>
            </a:extLst>
          </p:cNvPr>
          <p:cNvSpPr/>
          <p:nvPr userDrawn="1"/>
        </p:nvSpPr>
        <p:spPr>
          <a:xfrm>
            <a:off x="8144435" y="448096"/>
            <a:ext cx="4038600" cy="885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664629A-1E82-A940-9388-DF3133A792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159" y="-446111"/>
            <a:ext cx="2812158" cy="217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0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E320-E04F-D568-69C0-C07757EB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7B311-89C3-5860-ED1A-9E2F91678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2E470-DFB8-565A-411B-4F65ABCE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00EA-6357-4413-A1DF-86543A421A59}" type="datetime1">
              <a:rPr lang="es-ES" smtClean="0"/>
              <a:t>29/07/2024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4735A-67E8-DB29-7474-95E6046F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356ED-E895-B7C0-8DFB-8E9B2003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4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6682-70D4-3099-0FB5-1ED3C71A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2749B-F368-78E8-6B61-23E575A9A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E2E07-F817-046B-2823-A5B22AFFB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ECE48-3210-5B12-84C3-68AAFE90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54BD-15BF-4A94-B7AB-D412BD50C5E9}" type="datetime1">
              <a:rPr lang="es-ES" smtClean="0"/>
              <a:t>29/07/2024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B5D58-22CC-2D9A-69D2-9174FFA4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8F641-FD27-3026-FCB4-F85BC618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76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8AF2-E78B-CAD0-85F4-CBF903F8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DBC3F-4789-024D-8915-71F2F7767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92D41-F582-C9CC-0B6A-5486D135A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2A447-1EB1-FA2C-141F-08DEFE325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227C9-68CF-B138-5EA4-C704F8EE5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AE279-8A4C-4294-5529-2B409C93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39C-0B16-4290-A6BF-75D3B368A007}" type="datetime1">
              <a:rPr lang="es-ES" smtClean="0"/>
              <a:t>29/07/2024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7E941-65C8-717B-A94E-5F269A08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8D95C-8CBA-AD77-EE50-40E361C3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6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1984-540C-012B-C025-E8CFD48E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A8CE3-9C27-C43A-1BA4-39C89E9B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6ACD-FCCB-489C-809D-4B6DB9110F7A}" type="datetime1">
              <a:rPr lang="es-ES" smtClean="0"/>
              <a:t>29/07/2024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AEDDA-0C55-C0D8-0E3D-AC33D0CE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AEC76-213F-B24C-4AD1-F0E2CEBB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93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7A598-ACFF-8F1D-D1A0-3B3EE788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ED67-27B1-4DDB-B3CA-723172AFD405}" type="datetime1">
              <a:rPr lang="es-ES" smtClean="0"/>
              <a:t>29/07/2024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80E01-2B9B-14A9-7191-2D0D0C0F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20A80-11F4-D751-5F44-5169FBD0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36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43FB-0ED2-F413-A89A-74276290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9B599-827A-BA69-B1E7-961938B46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6CEFD-DD19-20A2-7D55-A4E27EE68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50720-8EED-8BCF-ACF4-22ED42BD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D562-0FD8-4444-A106-EA96D4FB48D1}" type="datetime1">
              <a:rPr lang="es-ES" smtClean="0"/>
              <a:t>29/07/2024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546E4-EB23-10B5-A1ED-327CC620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667B0-269E-5947-BAE8-09EE3B21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3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FD6C-DDC3-6763-786F-62E78680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E62F8-68BA-E86C-DC40-CAAF1A7B9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B6112-3B8C-FF7A-8E01-2691C03E6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EB0AE-73DC-6218-5541-F796ABD2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9FFB-8330-4689-BF75-A4A9EC132936}" type="datetime1">
              <a:rPr lang="es-ES" smtClean="0"/>
              <a:t>29/07/2024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56D66-5A7F-5BA8-1AEB-F4660325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59BFC-C2C4-5EC2-4BD0-50B8EA96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8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C164E-6D6E-5FB2-431F-8186A141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CB6D4-4186-5D7A-D10F-EE19BC65B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10E2B-1186-57C7-6C8F-8CEECAC39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C977D-7371-4F5C-A6DE-DCD85D09C5C6}" type="datetime1">
              <a:rPr lang="es-ES" smtClean="0"/>
              <a:t>29/07/2024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5695A-E6D8-711B-1284-D6CFF0990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B4D46-5FAE-B51E-47BD-62BC0B04C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0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4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9FF2AA-9D4F-824F-8355-CDE8C019D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225"/>
            <a:ext cx="12192000" cy="68580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4A4F8DBC-F6B8-7545-AB84-FD3746518BD1}"/>
              </a:ext>
            </a:extLst>
          </p:cNvPr>
          <p:cNvSpPr txBox="1"/>
          <p:nvPr/>
        </p:nvSpPr>
        <p:spPr>
          <a:xfrm>
            <a:off x="9062263" y="2963744"/>
            <a:ext cx="2335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Montserrat" pitchFamily="2" charset="77"/>
              </a:rPr>
              <a:t>Regional Aeronáutica Oriente.</a:t>
            </a:r>
          </a:p>
        </p:txBody>
      </p:sp>
      <p:pic>
        <p:nvPicPr>
          <p:cNvPr id="8" name="Gráfico 7" descr="Airplane con relleno sólido">
            <a:extLst>
              <a:ext uri="{FF2B5EF4-FFF2-40B4-BE49-F238E27FC236}">
                <a16:creationId xmlns:a16="http://schemas.microsoft.com/office/drawing/2014/main" id="{B95CBD5A-8B59-3C4F-A7DF-6B89D53F01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8808458">
            <a:off x="7242747" y="588364"/>
            <a:ext cx="914400" cy="9144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FCB0B78-502F-2D48-B0C1-420203F31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614462" y="2666840"/>
            <a:ext cx="121617" cy="185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4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E332CCE-EDA1-8146-9B71-7ACCBD81259A}"/>
              </a:ext>
            </a:extLst>
          </p:cNvPr>
          <p:cNvSpPr txBox="1"/>
          <p:nvPr/>
        </p:nvSpPr>
        <p:spPr>
          <a:xfrm>
            <a:off x="1202646" y="2137973"/>
            <a:ext cx="3796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ontserrat" pitchFamily="2" charset="77"/>
              </a:rPr>
              <a:t>Proyectos de inversión 2024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3AF46C49-BA0E-4D45-900D-13FDAB2ED71C}"/>
              </a:ext>
            </a:extLst>
          </p:cNvPr>
          <p:cNvSpPr txBox="1"/>
          <p:nvPr/>
        </p:nvSpPr>
        <p:spPr>
          <a:xfrm>
            <a:off x="1166070" y="3092080"/>
            <a:ext cx="4149642" cy="67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s-CO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Los recursos a ejecutar por parte de la Dirección Regional Oriente de la Aerocivil durante la vigencia 2024 están dirigidos a:</a:t>
            </a:r>
            <a:endParaRPr lang="es-CO" sz="1200" b="1" kern="1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BA579D9-4D02-564B-944A-575BD4F57B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57710"/>
          <a:stretch/>
        </p:blipFill>
        <p:spPr>
          <a:xfrm rot="10800000">
            <a:off x="-1" y="1373476"/>
            <a:ext cx="1133249" cy="50673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509DC56-76C5-954E-E557-85D58DD87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385619"/>
              </p:ext>
            </p:extLst>
          </p:nvPr>
        </p:nvGraphicFramePr>
        <p:xfrm>
          <a:off x="1254838" y="3864863"/>
          <a:ext cx="4060874" cy="11016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6861">
                  <a:extLst>
                    <a:ext uri="{9D8B030D-6E8A-4147-A177-3AD203B41FA5}">
                      <a16:colId xmlns:a16="http://schemas.microsoft.com/office/drawing/2014/main" val="3614873210"/>
                    </a:ext>
                  </a:extLst>
                </a:gridCol>
                <a:gridCol w="1534292">
                  <a:extLst>
                    <a:ext uri="{9D8B030D-6E8A-4147-A177-3AD203B41FA5}">
                      <a16:colId xmlns:a16="http://schemas.microsoft.com/office/drawing/2014/main" val="3549481809"/>
                    </a:ext>
                  </a:extLst>
                </a:gridCol>
                <a:gridCol w="919721">
                  <a:extLst>
                    <a:ext uri="{9D8B030D-6E8A-4147-A177-3AD203B41FA5}">
                      <a16:colId xmlns:a16="http://schemas.microsoft.com/office/drawing/2014/main" val="4261387306"/>
                    </a:ext>
                  </a:extLst>
                </a:gridCol>
              </a:tblGrid>
              <a:tr h="826363">
                <a:tc>
                  <a:txBody>
                    <a:bodyPr/>
                    <a:lstStyle/>
                    <a:p>
                      <a:pPr marL="0" lvl="0" indent="0" algn="ctr" defTabSz="914400" rtl="0" eaLnBrk="1" fontAlgn="ctr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200" b="1" kern="1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RESUMEN INFORMACIÓN PROYECTOS</a:t>
                      </a:r>
                      <a:endParaRPr lang="es-CO" sz="1200" b="1" kern="100" dirty="0">
                        <a:solidFill>
                          <a:schemeClr val="bg1"/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ctr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200" b="1" kern="1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PRESUPUESTO ESTIMADO </a:t>
                      </a:r>
                      <a:endParaRPr lang="es-CO" sz="1200" b="1" kern="100" dirty="0">
                        <a:solidFill>
                          <a:schemeClr val="bg1"/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ctr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200" b="1" kern="1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CANTIDAD PROCESOS</a:t>
                      </a:r>
                      <a:endParaRPr lang="es-CO" sz="1200" b="1" kern="100" dirty="0">
                        <a:solidFill>
                          <a:schemeClr val="bg1"/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1853606"/>
                  </a:ext>
                </a:extLst>
              </a:tr>
              <a:tr h="275278"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Mejoramiento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CO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 $     318.329.619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s-MX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  <a:cs typeface="Calibri" panose="020F0502020204030204" pitchFamily="34" charset="0"/>
                        </a:rPr>
                        <a:t>2</a:t>
                      </a:r>
                      <a:endParaRPr lang="es-CO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itchFamily="2" charset="7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9595518"/>
                  </a:ext>
                </a:extLst>
              </a:tr>
            </a:tbl>
          </a:graphicData>
        </a:graphic>
      </p:graphicFrame>
      <p:pic>
        <p:nvPicPr>
          <p:cNvPr id="3074" name="Picture 2" descr="Aeropuerto de Cali estrena edificio internacional | Negocios | Portafolio">
            <a:extLst>
              <a:ext uri="{FF2B5EF4-FFF2-40B4-BE49-F238E27FC236}">
                <a16:creationId xmlns:a16="http://schemas.microsoft.com/office/drawing/2014/main" id="{AEE414FA-5E41-3E38-410D-13740F405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54" y="2070133"/>
            <a:ext cx="4353910" cy="326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8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E332CCE-EDA1-8146-9B71-7ACCBD81259A}"/>
              </a:ext>
            </a:extLst>
          </p:cNvPr>
          <p:cNvSpPr txBox="1"/>
          <p:nvPr/>
        </p:nvSpPr>
        <p:spPr>
          <a:xfrm>
            <a:off x="1202646" y="1065839"/>
            <a:ext cx="2829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ontserrat" pitchFamily="2" charset="77"/>
              </a:rPr>
              <a:t>Proyectos transversales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7811F326-6E41-444D-B962-4F8BDDD37A82}"/>
              </a:ext>
            </a:extLst>
          </p:cNvPr>
          <p:cNvSpPr txBox="1">
            <a:spLocks/>
          </p:cNvSpPr>
          <p:nvPr/>
        </p:nvSpPr>
        <p:spPr>
          <a:xfrm>
            <a:off x="1734659" y="2662798"/>
            <a:ext cx="3955250" cy="2433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07000"/>
              </a:lnSpc>
              <a:buNone/>
            </a:pPr>
            <a:r>
              <a:rPr lang="es-MX" sz="11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Mantener y conservar los sistemas eléctricos, centros de transformación de energía, subestaciones y transferencias </a:t>
            </a:r>
            <a:r>
              <a:rPr lang="es-ES" sz="11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$ </a:t>
            </a:r>
            <a:r>
              <a:rPr lang="es-MX" sz="11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158.329.619</a:t>
            </a:r>
          </a:p>
          <a:p>
            <a:pPr algn="l">
              <a:lnSpc>
                <a:spcPct val="107000"/>
              </a:lnSpc>
            </a:pPr>
            <a:r>
              <a:rPr lang="es-ES" sz="11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Adquirir elementos, repuestos y dispositivos para el mantenimiento de sistemas electrónicos de la Regional Oriente </a:t>
            </a:r>
            <a:r>
              <a:rPr lang="es-MX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$110.560.984</a:t>
            </a:r>
          </a:p>
          <a:p>
            <a:pPr algn="l">
              <a:lnSpc>
                <a:spcPct val="107000"/>
              </a:lnSpc>
            </a:pPr>
            <a:r>
              <a:rPr lang="es-MX" sz="11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s-ES" sz="11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laborar e instalar la señalética, letreros y avisos de las instalaciones aeronáuticas de la Regional Oriente </a:t>
            </a:r>
            <a:r>
              <a:rPr lang="es-MX" sz="11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 </a:t>
            </a:r>
            <a:r>
              <a:rPr lang="es-MX" sz="11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$90.000.000</a:t>
            </a:r>
            <a:endParaRPr lang="es-CO" sz="1100" b="1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4B670F6-7A02-0043-8019-BDC1C224AF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57710"/>
          <a:stretch/>
        </p:blipFill>
        <p:spPr>
          <a:xfrm rot="10800000">
            <a:off x="-1" y="1373476"/>
            <a:ext cx="1133249" cy="5067300"/>
          </a:xfrm>
          <a:prstGeom prst="rect">
            <a:avLst/>
          </a:prstGeom>
          <a:noFill/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30AEF317-B101-87C6-0265-4490A2F34DBF}"/>
              </a:ext>
            </a:extLst>
          </p:cNvPr>
          <p:cNvSpPr txBox="1"/>
          <p:nvPr/>
        </p:nvSpPr>
        <p:spPr>
          <a:xfrm>
            <a:off x="1404717" y="2315362"/>
            <a:ext cx="4417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Julio</a:t>
            </a:r>
            <a:endParaRPr lang="es-ES" sz="2400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1026" name="Picture 2" descr="ilustración vectorial gráfico del icono de la batería ...">
            <a:extLst>
              <a:ext uri="{FF2B5EF4-FFF2-40B4-BE49-F238E27FC236}">
                <a16:creationId xmlns:a16="http://schemas.microsoft.com/office/drawing/2014/main" id="{B997EFB4-CD34-229E-2944-26272ADCB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08" y="2905205"/>
            <a:ext cx="350251" cy="35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B322AD7-5CA2-650A-AFB8-09ECA5356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093" y="3650973"/>
            <a:ext cx="3667707" cy="1875877"/>
          </a:xfrm>
          <a:prstGeom prst="rect">
            <a:avLst/>
          </a:prstGeom>
        </p:spPr>
      </p:pic>
      <p:pic>
        <p:nvPicPr>
          <p:cNvPr id="17" name="Picture 2" descr="Arroyomolinos presupuestó en partidas sociales 1.582.000 euros en 2017 —  Ayuntamiento de Arroyomolinos">
            <a:extLst>
              <a:ext uri="{FF2B5EF4-FFF2-40B4-BE49-F238E27FC236}">
                <a16:creationId xmlns:a16="http://schemas.microsoft.com/office/drawing/2014/main" id="{9445D3D9-5492-5637-BDCB-5D092DDE0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319" y="2965421"/>
            <a:ext cx="385560" cy="24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áfico 21" descr="Wrench con relleno sólido">
            <a:extLst>
              <a:ext uri="{FF2B5EF4-FFF2-40B4-BE49-F238E27FC236}">
                <a16:creationId xmlns:a16="http://schemas.microsoft.com/office/drawing/2014/main" id="{D1106FF5-4BA4-6479-5A60-46984D30B73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404717" y="3659664"/>
            <a:ext cx="263186" cy="26318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BC3C114-7B29-643D-DD4B-CD831BA8F86B}"/>
              </a:ext>
            </a:extLst>
          </p:cNvPr>
          <p:cNvSpPr txBox="1"/>
          <p:nvPr/>
        </p:nvSpPr>
        <p:spPr>
          <a:xfrm>
            <a:off x="6670093" y="2847065"/>
            <a:ext cx="4238522" cy="625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ES" sz="11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Adquirir elementos de protección personal (EPP) y elementos para la gestión del SGSST de la Regional Oriente </a:t>
            </a:r>
            <a:r>
              <a:rPr lang="es-MX" sz="11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$160.000.000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85A982A9-258D-BF07-5937-FF42B9243BAF}"/>
              </a:ext>
            </a:extLst>
          </p:cNvPr>
          <p:cNvSpPr txBox="1"/>
          <p:nvPr/>
        </p:nvSpPr>
        <p:spPr>
          <a:xfrm>
            <a:off x="6670093" y="2233039"/>
            <a:ext cx="4238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Agosto</a:t>
            </a:r>
            <a:endParaRPr lang="es-ES" sz="2400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7" name="Gráfico 6" descr="Eye con relleno sólido">
            <a:extLst>
              <a:ext uri="{FF2B5EF4-FFF2-40B4-BE49-F238E27FC236}">
                <a16:creationId xmlns:a16="http://schemas.microsoft.com/office/drawing/2014/main" id="{3CD97961-0BBB-E9F0-8EFB-34CEC9D196D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82745" y="4323199"/>
            <a:ext cx="307129" cy="3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9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F8DA50D-ED7C-F14F-8202-5A448D975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7251"/>
          <a:stretch/>
        </p:blipFill>
        <p:spPr>
          <a:xfrm>
            <a:off x="10242550" y="1373476"/>
            <a:ext cx="1949450" cy="50673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F7BF387-E679-E540-8935-A152B11FE5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57710"/>
          <a:stretch/>
        </p:blipFill>
        <p:spPr>
          <a:xfrm rot="10800000">
            <a:off x="-1" y="1373476"/>
            <a:ext cx="1133249" cy="5067300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E575DDFF-B037-EE0B-8036-877FC3494A3D}"/>
              </a:ext>
            </a:extLst>
          </p:cNvPr>
          <p:cNvSpPr txBox="1"/>
          <p:nvPr/>
        </p:nvSpPr>
        <p:spPr>
          <a:xfrm>
            <a:off x="1762495" y="2804050"/>
            <a:ext cx="4505264" cy="67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s-ES" sz="1200" kern="1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Mantener, recargar y adquirir los equipos de extinción de incendios de la Regional Oriente 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$ 5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4.920.000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</a:pPr>
            <a:endParaRPr lang="es-CO" sz="1200" b="1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45067526-9BE4-F731-276D-E4C258F8F46E}"/>
              </a:ext>
            </a:extLst>
          </p:cNvPr>
          <p:cNvSpPr txBox="1"/>
          <p:nvPr/>
        </p:nvSpPr>
        <p:spPr>
          <a:xfrm>
            <a:off x="972334" y="2045798"/>
            <a:ext cx="377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Julio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E92E1F95-BCB7-53EF-8F99-47BEB21C5CA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1005" y="3619964"/>
            <a:ext cx="322095" cy="27675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865BA54C-A207-1C57-E1B6-4839BCBF20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4853" y="2865748"/>
            <a:ext cx="270955" cy="270955"/>
          </a:xfrm>
          <a:prstGeom prst="rect">
            <a:avLst/>
          </a:prstGeom>
        </p:spPr>
      </p:pic>
      <p:sp>
        <p:nvSpPr>
          <p:cNvPr id="36" name="TextBox 6">
            <a:extLst>
              <a:ext uri="{FF2B5EF4-FFF2-40B4-BE49-F238E27FC236}">
                <a16:creationId xmlns:a16="http://schemas.microsoft.com/office/drawing/2014/main" id="{BDE2B55A-CE23-38AE-30B2-B929BBA544F1}"/>
              </a:ext>
            </a:extLst>
          </p:cNvPr>
          <p:cNvSpPr txBox="1"/>
          <p:nvPr/>
        </p:nvSpPr>
        <p:spPr>
          <a:xfrm>
            <a:off x="1762495" y="3518614"/>
            <a:ext cx="4505264" cy="14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s-ES" sz="1200" kern="1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Realizar el mantenimiento de las señales verticales de los aeropuertos de la Regional Oriente 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$ 26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.152.000</a:t>
            </a:r>
          </a:p>
          <a:p>
            <a:pPr>
              <a:lnSpc>
                <a:spcPct val="107000"/>
              </a:lnSpc>
            </a:pPr>
            <a:endParaRPr lang="es-CO" sz="1200" b="1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s-ES" sz="12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Realizar mantenimiento y/o calibración de equipos del sistema de gestión de seguridad y salud en el trabajo de la Regional Oriente</a:t>
            </a:r>
            <a:r>
              <a:rPr lang="es-CO" sz="1200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$50.000.000</a:t>
            </a:r>
            <a:endParaRPr lang="es-CO" sz="1200" kern="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es-CO" sz="1200" b="1" kern="10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1FF3FE-1219-1F0D-F0C4-19FD83A68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005" y="1925926"/>
            <a:ext cx="3476698" cy="19812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B415E6B-9D53-933C-4BC7-7E46AC75D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7005" y="4115498"/>
            <a:ext cx="3454360" cy="1934442"/>
          </a:xfrm>
          <a:prstGeom prst="rect">
            <a:avLst/>
          </a:prstGeom>
        </p:spPr>
      </p:pic>
      <p:pic>
        <p:nvPicPr>
          <p:cNvPr id="2" name="Picture 2" descr="Mantenimiento de puertas roll up para camiones y furgones">
            <a:extLst>
              <a:ext uri="{FF2B5EF4-FFF2-40B4-BE49-F238E27FC236}">
                <a16:creationId xmlns:a16="http://schemas.microsoft.com/office/drawing/2014/main" id="{9020F358-FDE4-94E3-C807-97F38C932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03" y="4129383"/>
            <a:ext cx="360948" cy="34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45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F8DA50D-ED7C-F14F-8202-5A448D975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7251"/>
          <a:stretch/>
        </p:blipFill>
        <p:spPr>
          <a:xfrm>
            <a:off x="10242550" y="1373476"/>
            <a:ext cx="1949450" cy="50673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F7BF387-E679-E540-8935-A152B11FE5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57710"/>
          <a:stretch/>
        </p:blipFill>
        <p:spPr>
          <a:xfrm rot="10800000">
            <a:off x="-1" y="1373476"/>
            <a:ext cx="1133249" cy="506730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A5DAD4D3-C76B-D4D2-D417-C556BB162650}"/>
              </a:ext>
            </a:extLst>
          </p:cNvPr>
          <p:cNvSpPr txBox="1"/>
          <p:nvPr/>
        </p:nvSpPr>
        <p:spPr>
          <a:xfrm>
            <a:off x="1133249" y="1780756"/>
            <a:ext cx="499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latin typeface="Montserrat" pitchFamily="2" charset="77"/>
              </a:defRPr>
            </a:lvl1pPr>
          </a:lstStyle>
          <a:p>
            <a:r>
              <a:rPr lang="es-CO" dirty="0"/>
              <a:t>Mitú</a:t>
            </a:r>
            <a:br>
              <a:rPr lang="es-CO" dirty="0"/>
            </a:br>
            <a:r>
              <a:rPr lang="es-CO" dirty="0"/>
              <a:t>Aeropuerto Alberto León Bentley</a:t>
            </a:r>
            <a:endParaRPr lang="es-ES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3C13CAE6-26EE-2DDF-3B99-DC41988B605E}"/>
              </a:ext>
            </a:extLst>
          </p:cNvPr>
          <p:cNvSpPr txBox="1"/>
          <p:nvPr/>
        </p:nvSpPr>
        <p:spPr>
          <a:xfrm>
            <a:off x="1022309" y="2634312"/>
            <a:ext cx="377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Julio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575DDFF-B037-EE0B-8036-877FC3494A3D}"/>
              </a:ext>
            </a:extLst>
          </p:cNvPr>
          <p:cNvSpPr txBox="1"/>
          <p:nvPr/>
        </p:nvSpPr>
        <p:spPr>
          <a:xfrm>
            <a:off x="1530792" y="3034422"/>
            <a:ext cx="4505264" cy="106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s-ES" sz="1200" kern="1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Adquirir, instalar y realizar las adecuaciones del sistema de aire acondicionado y ventilación de las salas de embarque y desembarque del aeropuerto de Mitú 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$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80.000.000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</a:pPr>
            <a:endParaRPr lang="es-CO" sz="1200" b="1" kern="10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7493BDD-A3CD-3E97-E236-8226B58C8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19" y="3068057"/>
            <a:ext cx="375232" cy="375232"/>
          </a:xfrm>
          <a:prstGeom prst="rect">
            <a:avLst/>
          </a:prstGeom>
        </p:spPr>
      </p:pic>
      <p:pic>
        <p:nvPicPr>
          <p:cNvPr id="4100" name="Picture 4" descr="Fabio Alberto León Bentley">
            <a:extLst>
              <a:ext uri="{FF2B5EF4-FFF2-40B4-BE49-F238E27FC236}">
                <a16:creationId xmlns:a16="http://schemas.microsoft.com/office/drawing/2014/main" id="{404FC35B-C4C3-A5F1-39C2-B28EF40FC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013" y="2427087"/>
            <a:ext cx="4016491" cy="225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0915BF00-A137-A028-80C5-B5969535413C}"/>
              </a:ext>
            </a:extLst>
          </p:cNvPr>
          <p:cNvSpPr txBox="1"/>
          <p:nvPr/>
        </p:nvSpPr>
        <p:spPr>
          <a:xfrm>
            <a:off x="1044373" y="4113104"/>
            <a:ext cx="377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Agosto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D30EBA9A-6168-48EF-2BE0-05EBE1F8B995}"/>
              </a:ext>
            </a:extLst>
          </p:cNvPr>
          <p:cNvSpPr txBox="1"/>
          <p:nvPr/>
        </p:nvSpPr>
        <p:spPr>
          <a:xfrm>
            <a:off x="1552856" y="4513214"/>
            <a:ext cx="4505264" cy="87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s-ES" sz="1200" kern="1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Realizar la poda y mantenimiento de los elementos arbóreos que se encuentran en las instalaciones del aeropuerto Fabio Leon Bentley de </a:t>
            </a:r>
            <a:r>
              <a:rPr lang="es-ES" sz="1200" kern="100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Mitu</a:t>
            </a:r>
            <a:r>
              <a:rPr lang="es-ES" sz="1200" kern="1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$ 20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cs typeface="Calibri" panose="020F0502020204030204" pitchFamily="34" charset="0"/>
              </a:rPr>
              <a:t>.000.000</a:t>
            </a:r>
            <a:r>
              <a:rPr lang="es-CO" sz="1200" b="1" kern="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</a:pPr>
            <a:endParaRPr lang="es-CO" sz="1200" b="1" kern="100" dirty="0">
              <a:solidFill>
                <a:schemeClr val="bg2">
                  <a:lumMod val="50000"/>
                </a:schemeClr>
              </a:solidFill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17F8BE5-351B-E49B-4CE9-AD9346CB9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83" y="4546849"/>
            <a:ext cx="375232" cy="3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8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FC1B70-3CA4-1543-9FCE-94E022A59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7251"/>
          <a:stretch/>
        </p:blipFill>
        <p:spPr>
          <a:xfrm>
            <a:off x="10242550" y="1373476"/>
            <a:ext cx="1949450" cy="506730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E332CCE-EDA1-8146-9B71-7ACCBD81259A}"/>
              </a:ext>
            </a:extLst>
          </p:cNvPr>
          <p:cNvSpPr txBox="1"/>
          <p:nvPr/>
        </p:nvSpPr>
        <p:spPr>
          <a:xfrm>
            <a:off x="1255364" y="1497463"/>
            <a:ext cx="4382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ontserrat" pitchFamily="2" charset="77"/>
              </a:rPr>
              <a:t>Procesos de mínima cuantía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E06CAB9-BC79-8940-B9F0-8968063809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57710"/>
          <a:stretch/>
        </p:blipFill>
        <p:spPr>
          <a:xfrm rot="10800000">
            <a:off x="-1" y="1373476"/>
            <a:ext cx="1133249" cy="50673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BA90FBE-E638-3FE3-5F52-D60D47750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182939"/>
              </p:ext>
            </p:extLst>
          </p:nvPr>
        </p:nvGraphicFramePr>
        <p:xfrm>
          <a:off x="1346053" y="2492961"/>
          <a:ext cx="5250761" cy="18226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95913">
                  <a:extLst>
                    <a:ext uri="{9D8B030D-6E8A-4147-A177-3AD203B41FA5}">
                      <a16:colId xmlns:a16="http://schemas.microsoft.com/office/drawing/2014/main" val="2114104888"/>
                    </a:ext>
                  </a:extLst>
                </a:gridCol>
                <a:gridCol w="1256713">
                  <a:extLst>
                    <a:ext uri="{9D8B030D-6E8A-4147-A177-3AD203B41FA5}">
                      <a16:colId xmlns:a16="http://schemas.microsoft.com/office/drawing/2014/main" val="245671939"/>
                    </a:ext>
                  </a:extLst>
                </a:gridCol>
                <a:gridCol w="1598135">
                  <a:extLst>
                    <a:ext uri="{9D8B030D-6E8A-4147-A177-3AD203B41FA5}">
                      <a16:colId xmlns:a16="http://schemas.microsoft.com/office/drawing/2014/main" val="4226878349"/>
                    </a:ext>
                  </a:extLst>
                </a:gridCol>
              </a:tblGrid>
              <a:tr h="88426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kern="12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RESUMEN INFORMACIÓN PROCESOS</a:t>
                      </a:r>
                      <a:endParaRPr lang="es-CO" sz="1200" b="1" kern="1200" dirty="0">
                        <a:solidFill>
                          <a:schemeClr val="bg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kern="12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PRESUPUESTO ESTIMADO </a:t>
                      </a:r>
                      <a:endParaRPr lang="es-CO" sz="1200" b="1" kern="1200" dirty="0">
                        <a:solidFill>
                          <a:schemeClr val="bg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kern="120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CANTIDAD PROCESOS</a:t>
                      </a:r>
                      <a:endParaRPr lang="es-CO" sz="1200" b="1" kern="1200" dirty="0">
                        <a:solidFill>
                          <a:schemeClr val="bg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40655969"/>
                  </a:ext>
                </a:extLst>
              </a:tr>
              <a:tr h="4692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kern="12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Mantenimiento Servicios Aeroportuarios</a:t>
                      </a:r>
                      <a:endParaRPr lang="es-CO" sz="1200" kern="1200" dirty="0">
                        <a:solidFill>
                          <a:schemeClr val="tx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kern="12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 $   19.881.000 </a:t>
                      </a:r>
                      <a:endParaRPr lang="es-CO" sz="1200" kern="1200" dirty="0">
                        <a:solidFill>
                          <a:schemeClr val="tx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kern="12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1</a:t>
                      </a:r>
                      <a:endParaRPr lang="es-CO" sz="1200" kern="1200" dirty="0">
                        <a:solidFill>
                          <a:schemeClr val="tx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8375869"/>
                  </a:ext>
                </a:extLst>
              </a:tr>
              <a:tr h="4692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kern="12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Otras contrataciones</a:t>
                      </a:r>
                      <a:endParaRPr lang="es-CO" sz="1200" kern="1200" dirty="0">
                        <a:solidFill>
                          <a:schemeClr val="tx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kern="1200" dirty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 $  130.869.477</a:t>
                      </a:r>
                      <a:endParaRPr lang="es-CO" sz="1200" kern="1200" dirty="0">
                        <a:solidFill>
                          <a:schemeClr val="tx1"/>
                        </a:solidFill>
                        <a:latin typeface="Montserrat" pitchFamily="2" charset="77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kern="1200" dirty="0">
                          <a:solidFill>
                            <a:schemeClr val="tx1"/>
                          </a:solidFill>
                          <a:latin typeface="Montserrat" pitchFamily="2" charset="77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76071951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A1800470-5C9F-CCB2-7064-B523D165A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387" y="2118984"/>
            <a:ext cx="4604903" cy="262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9FF2AA-9D4F-824F-8355-CDE8C019D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9960"/>
            <a:ext cx="12192000" cy="6858000"/>
          </a:xfrm>
          <a:prstGeom prst="rect">
            <a:avLst/>
          </a:prstGeom>
        </p:spPr>
      </p:pic>
      <p:pic>
        <p:nvPicPr>
          <p:cNvPr id="8" name="Gráfico 7" descr="Airplane con relleno sólido">
            <a:extLst>
              <a:ext uri="{FF2B5EF4-FFF2-40B4-BE49-F238E27FC236}">
                <a16:creationId xmlns:a16="http://schemas.microsoft.com/office/drawing/2014/main" id="{B95CBD5A-8B59-3C4F-A7DF-6B89D53F01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8808458">
            <a:off x="7242747" y="588364"/>
            <a:ext cx="914400" cy="91440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C86DC20-1CE1-984B-9C05-7098463E4E7A}"/>
              </a:ext>
            </a:extLst>
          </p:cNvPr>
          <p:cNvSpPr txBox="1">
            <a:spLocks/>
          </p:cNvSpPr>
          <p:nvPr/>
        </p:nvSpPr>
        <p:spPr>
          <a:xfrm>
            <a:off x="1975538" y="3942832"/>
            <a:ext cx="3821038" cy="827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800" b="1" dirty="0">
                <a:latin typeface="Montserrat" pitchFamily="2" charset="77"/>
              </a:rPr>
              <a:t>¡Muchas Gracias! </a:t>
            </a:r>
            <a:endParaRPr lang="es-CO" sz="2800" b="1" dirty="0">
              <a:latin typeface="Montserrat" pitchFamily="2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6F2E27-1BF0-7C4C-9D9C-4BC96820D619}"/>
              </a:ext>
            </a:extLst>
          </p:cNvPr>
          <p:cNvSpPr txBox="1"/>
          <p:nvPr/>
        </p:nvSpPr>
        <p:spPr>
          <a:xfrm>
            <a:off x="1975538" y="2301198"/>
            <a:ext cx="3905250" cy="863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kern="100" dirty="0">
                <a:solidFill>
                  <a:schemeClr val="bg2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Nuestro propósito es el mejoramiento continuo del proceso de compra y contratación pública. </a:t>
            </a:r>
          </a:p>
        </p:txBody>
      </p:sp>
    </p:spTree>
    <p:extLst>
      <p:ext uri="{BB962C8B-B14F-4D97-AF65-F5344CB8AC3E}">
        <p14:creationId xmlns:p14="http://schemas.microsoft.com/office/powerpoint/2010/main" val="3280812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FBE0BDA2283544F9B056586E3068FE6" ma:contentTypeVersion="2" ma:contentTypeDescription="Crear nuevo documento." ma:contentTypeScope="" ma:versionID="e2b5e4fed55db381ef03c13722ce0f36">
  <xsd:schema xmlns:xsd="http://www.w3.org/2001/XMLSchema" xmlns:xs="http://www.w3.org/2001/XMLSchema" xmlns:p="http://schemas.microsoft.com/office/2006/metadata/properties" xmlns:ns2="fa4966e2-ab1e-41a5-bcc1-6d2efb26a169" targetNamespace="http://schemas.microsoft.com/office/2006/metadata/properties" ma:root="true" ma:fieldsID="f0b9220d3a4e8122ed90383c1bf46bd0" ns2:_="">
    <xsd:import namespace="fa4966e2-ab1e-41a5-bcc1-6d2efb26a169"/>
    <xsd:element name="properties">
      <xsd:complexType>
        <xsd:sequence>
          <xsd:element name="documentManagement">
            <xsd:complexType>
              <xsd:all>
                <xsd:element ref="ns2:Formato" minOccurs="0"/>
                <xsd:element ref="ns2: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4966e2-ab1e-41a5-bcc1-6d2efb26a169" elementFormDefault="qualified">
    <xsd:import namespace="http://schemas.microsoft.com/office/2006/documentManagement/types"/>
    <xsd:import namespace="http://schemas.microsoft.com/office/infopath/2007/PartnerControls"/>
    <xsd:element name="Formato" ma:index="8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categoria" ma:index="9" nillable="true" ma:displayName="categoria" ma:default="Capacitación" ma:format="Dropdown" ma:internalName="categoria">
      <xsd:simpleType>
        <xsd:restriction base="dms:Choice">
          <xsd:enumeration value="Introducción"/>
          <xsd:enumeration value="Capacitación"/>
          <xsd:enumeration value="Capítulo I"/>
          <xsd:enumeration value="Capítulo III"/>
          <xsd:enumeration value="Capítulo III"/>
          <xsd:enumeration value="Capítulo IV"/>
          <xsd:enumeration value="Capítulo V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a xmlns="fa4966e2-ab1e-41a5-bcc1-6d2efb26a169">Capacitación</categoria>
    <Formato xmlns="fa4966e2-ab1e-41a5-bcc1-6d2efb26a169">/Style%20Library/Images/ppt.svg</Formato>
  </documentManagement>
</p:properties>
</file>

<file path=customXml/itemProps1.xml><?xml version="1.0" encoding="utf-8"?>
<ds:datastoreItem xmlns:ds="http://schemas.openxmlformats.org/officeDocument/2006/customXml" ds:itemID="{F9205CE0-6FD7-4C4D-B8E1-94D769DD5FBC}"/>
</file>

<file path=customXml/itemProps2.xml><?xml version="1.0" encoding="utf-8"?>
<ds:datastoreItem xmlns:ds="http://schemas.openxmlformats.org/officeDocument/2006/customXml" ds:itemID="{AECBE6AA-D591-4919-98D1-FB36E5F05D38}"/>
</file>

<file path=customXml/itemProps3.xml><?xml version="1.0" encoding="utf-8"?>
<ds:datastoreItem xmlns:ds="http://schemas.openxmlformats.org/officeDocument/2006/customXml" ds:itemID="{B8F43F39-C98B-477B-ACF2-AFE9E0C0AFC3}"/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276</Words>
  <Application>Microsoft Office PowerPoint</Application>
  <PresentationFormat>Panorámica</PresentationFormat>
  <Paragraphs>38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eduardo cetina pineda</dc:creator>
  <cp:lastModifiedBy>Gloria Amparo Montealegre Íbañez</cp:lastModifiedBy>
  <cp:revision>114</cp:revision>
  <dcterms:created xsi:type="dcterms:W3CDTF">2022-08-21T22:49:05Z</dcterms:created>
  <dcterms:modified xsi:type="dcterms:W3CDTF">2024-07-29T19:44:42Z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0x010100DFBE0BDA2283544F9B056586E3068FE6</vt:lpwstr>
  </property>
</Properties>
</file>